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E3DB-68C6-4BCC-B76D-7D8A5E8442CE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424A-3219-4703-8DE0-521FA41AC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0D2A-909E-4EBD-9D5E-21133E39F67E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0E313-BC0D-4B56-80E6-0ADD3E0DC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807ED-B904-444E-B09B-7844A4349332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C2FB8-232D-4C36-A76A-3B489A822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0505-9C2D-44D5-9438-80B30B3F9DEA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5A01-D827-4460-9E2F-1865CD42F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FD31-CFA2-4F87-BEC7-62E0830F8675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425B-D733-419E-BD6F-350EB1279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AFBCA-7116-4200-8907-67B292F727C9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B4B7-4A5E-4098-B7BD-79BD86C7E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3C47-6D76-4526-8246-1B7F63555C0E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AB48-33D0-44FC-BA98-1E10CAACD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8B231-C131-422A-B854-5378902127CD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AB9F2-E959-476A-999A-D0FFFB301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BA302-6FE3-479A-8ED9-C1442E909E08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AF1A-4F42-4827-9187-F46EB9170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E87F-4EE4-47CA-B2D7-07C1037892E4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A0388-92F0-4574-AE4A-140FD4F77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1DA0-A474-4F03-833A-74C30477CC58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4DAD2-09D2-451F-861F-7C2C601EC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76D40BA-F68E-46BA-8B82-163CA6D670ED}" type="datetimeFigureOut">
              <a:rPr lang="ru-RU"/>
              <a:pPr>
                <a:defRPr/>
              </a:pPr>
              <a:t>28.05.2016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8AAA86D-84A2-4ADE-AF0D-8E2588E3F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Банковская гарантия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8313" y="2924175"/>
            <a:ext cx="8229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/>
              </a:rPr>
              <a:t>Банковская гарантия должна быть выдана в письменной форме.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Исполнение банковской гарантии</a:t>
            </a:r>
            <a:endParaRPr lang="ru-RU" dirty="0"/>
          </a:p>
        </p:txBody>
      </p:sp>
      <p:pic>
        <p:nvPicPr>
          <p:cNvPr id="23554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744663"/>
            <a:ext cx="4038600" cy="4237037"/>
          </a:xfrm>
        </p:spPr>
      </p:pic>
      <p:sp>
        <p:nvSpPr>
          <p:cNvPr id="23555" name="Объект 4"/>
          <p:cNvSpPr>
            <a:spLocks noGrp="1"/>
          </p:cNvSpPr>
          <p:nvPr>
            <p:ph sz="quarter" idx="13"/>
          </p:nvPr>
        </p:nvSpPr>
        <p:spPr>
          <a:xfrm>
            <a:off x="365125" y="1600200"/>
            <a:ext cx="4041775" cy="4525963"/>
          </a:xfrm>
        </p:spPr>
        <p:txBody>
          <a:bodyPr/>
          <a:lstStyle/>
          <a:p>
            <a:pPr eaLnBrk="1" hangingPunct="1"/>
            <a:r>
              <a:rPr lang="ru-RU" smtClean="0"/>
              <a:t>требование бенефициара (в срок),</a:t>
            </a:r>
          </a:p>
          <a:p>
            <a:pPr eaLnBrk="1" hangingPunct="1"/>
            <a:r>
              <a:rPr lang="ru-RU" smtClean="0"/>
              <a:t>действия банка при получении требования (уведомление принципала, осуществление платежа бенефициару);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Случаи отказа в платеже по банковской гарантии: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если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требование бенефициара в платеже  и (или) приложенные к нему документы не соответствуют условиям банковской гарантии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случае прекращения обязательства гаранта по банковской гарантии.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4579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205038"/>
            <a:ext cx="3805237" cy="3313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8" name="Объект 1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2349500"/>
            <a:ext cx="3816350" cy="3240088"/>
          </a:xfrm>
        </p:spPr>
      </p:pic>
      <p:sp>
        <p:nvSpPr>
          <p:cNvPr id="14339" name="Объект 5"/>
          <p:cNvSpPr>
            <a:spLocks noGrp="1"/>
          </p:cNvSpPr>
          <p:nvPr>
            <p:ph sz="quarter" idx="13"/>
          </p:nvPr>
        </p:nvSpPr>
        <p:spPr>
          <a:xfrm>
            <a:off x="468313" y="2924175"/>
            <a:ext cx="4040187" cy="4527550"/>
          </a:xfrm>
        </p:spPr>
        <p:txBody>
          <a:bodyPr/>
          <a:lstStyle/>
          <a:p>
            <a:pPr eaLnBrk="1" hangingPunct="1"/>
            <a:r>
              <a:rPr lang="ru-RU" smtClean="0"/>
              <a:t>Банковская гарантия – один из относительно новых способов обеспечения гражданско-правовых обязательств.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200" smtClean="0"/>
              <a:t>ст.164 Банковского кодекса: в силу банковской гарантии банк (гарант) дает по просьбе другого лица (принципала) от своего имени письменное обязательство уплатить кредитору принципала (бенефициару) в соответствии с условиями гарантии денежную сумму (осуществить платеж).</a:t>
            </a:r>
          </a:p>
        </p:txBody>
      </p:sp>
      <p:pic>
        <p:nvPicPr>
          <p:cNvPr id="15363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844675"/>
            <a:ext cx="2611437" cy="37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Стороны банковской гарантии</a:t>
            </a:r>
            <a:endParaRPr lang="ru-RU" dirty="0"/>
          </a:p>
        </p:txBody>
      </p:sp>
      <p:sp>
        <p:nvSpPr>
          <p:cNvPr id="1638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принципал - это лицо, по просьбе которого гарант дает свое обязательство, являющееся должником в обеспечиваемом обязательстве;</a:t>
            </a:r>
          </a:p>
          <a:p>
            <a:pPr eaLnBrk="1" hangingPunct="1"/>
            <a:r>
              <a:rPr lang="ru-RU" smtClean="0"/>
              <a:t>гарант - это лицо, которое принимает на себя обязательство по банковской гарантии (банк или небанковская кредитно-финансовая организации);</a:t>
            </a:r>
          </a:p>
          <a:p>
            <a:pPr eaLnBrk="1" hangingPunct="1"/>
            <a:r>
              <a:rPr lang="ru-RU" smtClean="0"/>
              <a:t>бенефициар - это лицо, являющееся кредитором в обеспечиваемом обязательстве и в пользу которого предоставляется банковская гарантия.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/>
              </a:rPr>
              <a:t>Нормативное регулирование:</a:t>
            </a:r>
            <a:endParaRPr lang="ru-RU" dirty="0"/>
          </a:p>
        </p:txBody>
      </p:sp>
      <p:sp>
        <p:nvSpPr>
          <p:cNvPr id="17410" name="Объект 5"/>
          <p:cNvSpPr>
            <a:spLocks noGrp="1"/>
          </p:cNvSpPr>
          <p:nvPr>
            <p:ph idx="1"/>
          </p:nvPr>
        </p:nvSpPr>
        <p:spPr>
          <a:xfrm>
            <a:off x="539750" y="2133600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Банковский кодекс Республики Беларусь,</a:t>
            </a:r>
          </a:p>
          <a:p>
            <a:r>
              <a:rPr lang="ru-RU" smtClean="0"/>
              <a:t>- Инструкция о порядке совершения банковских документарных операций, утвержденной постановлением Правления Национального банка Республики Беларусь от 29 марта 2001 г.</a:t>
            </a:r>
            <a:r>
              <a:rPr lang="en-US" smtClean="0"/>
              <a:t> </a:t>
            </a:r>
            <a:r>
              <a:rPr lang="ru-RU" smtClean="0"/>
              <a:t>№</a:t>
            </a:r>
            <a:r>
              <a:rPr lang="en-US" smtClean="0"/>
              <a:t> 67 </a:t>
            </a:r>
            <a:r>
              <a:rPr lang="ru-RU" smtClean="0"/>
              <a:t>(ред. от 18.12.2015</a:t>
            </a:r>
            <a:r>
              <a:rPr lang="en-US" smtClean="0"/>
              <a:t> (</a:t>
            </a:r>
            <a:r>
              <a:rPr lang="ru-RU" smtClean="0"/>
              <a:t>начало действия редакции - 30.04.2016</a:t>
            </a:r>
            <a:r>
              <a:rPr lang="en-US" smtClean="0"/>
              <a:t>)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- Конвенция ООН о независимых гарантиях и резервных аккредитивах, принятая в 1996 г.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Независимость банковской гарантии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1) изменение обязательства, в обеспечение которого выдана банковская гарантия, не влияет на действительность банковской гарантии и не создает для гаранта каких-либо правовых последствий, если иное прямо не оговорено в тексте банковской гарантии;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2) прекращение основного обязательства, даже путем надлежащего исполнения, также не прекращает автоматически действие банковской гарантии. Даже в случае прекращения основного обязательства бенефициар формально вправе требовать от гаранта исполнения банковской гарантии;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3) признание недействительным договора (сделки), в обеспечение исполнения обязательств по которому выдана банковская гарантия, не влечет автоматически недействительность банковской гарантии.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Виды банковской гарантии: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зависимости от условий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уплаты: гарантия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 первому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требованию, условная гарантия;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зависимости от состава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сторон: подтвержденная гарантия,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контргарантия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консорциальная гарантия.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зависимости от содержания обеспечиваемых банковской гарантией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обязательств: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тендерные банковские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гарантии,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банковские гарантии исполнения, включающие банковские гарантии возврата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аванса,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банковские гарантии, выдаваемые в обеспечение публично-правовых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обязательств.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Порядок </a:t>
            </a:r>
            <a:r>
              <a:rPr lang="ru-RU" dirty="0">
                <a:effectLst/>
              </a:rPr>
              <a:t>выдачи банковской гарантии: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обращение принципала в банк с заявлением на выдачу банковской гарантии,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проверка банком данных принципала, прилагаемых документов,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заключение между банком и принципалом договора на выдачу банковской гарантии,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483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276475"/>
            <a:ext cx="4422775" cy="3497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Обязательные </a:t>
            </a:r>
            <a:r>
              <a:rPr lang="ru-RU" dirty="0" smtClean="0"/>
              <a:t>условия банковской гарантии:</a:t>
            </a:r>
            <a:endParaRPr lang="ru-RU" dirty="0"/>
          </a:p>
        </p:txBody>
      </p:sp>
      <p:sp>
        <p:nvSpPr>
          <p:cNvPr id="2150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700" smtClean="0"/>
              <a:t>В соответствии со ст.165 БК обязательными условиями банковской гарантии являются условия, содержащие указание на: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- наименование принципала;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- наименование бенефициара;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- наименование банка-гаранта;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- договор или иной документ, в которых предусмотрена необходимость выдачи банковской гарантии. 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- максимальную денежную сумму, подлежащую уплате. Данное требование исключает возможность указания в гарантии порядка определения суммы гарантии (определимой суммы).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- срок, на который выдана банковская гарантия, или обстоятельство (событие), при наступлении которого прекращается обязательство гаранта по банковской гарантии (срок действия банковской гарантии). 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smtClean="0"/>
              <a:t>- условия уплаты бенефициару денежной суммы (осуществления платежа).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EFAEC0-68CE-42E1-9B57-C6BCB922884C}"/>
</file>

<file path=customXml/itemProps2.xml><?xml version="1.0" encoding="utf-8"?>
<ds:datastoreItem xmlns:ds="http://schemas.openxmlformats.org/officeDocument/2006/customXml" ds:itemID="{EFA6DA81-009D-427D-A3BE-B930584CED1E}"/>
</file>

<file path=customXml/itemProps3.xml><?xml version="1.0" encoding="utf-8"?>
<ds:datastoreItem xmlns:ds="http://schemas.openxmlformats.org/officeDocument/2006/customXml" ds:itemID="{A7550A6D-C04D-41C9-A764-17A5C48BACD4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106</TotalTime>
  <Words>442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Palatino Linotype</vt:lpstr>
      <vt:lpstr>Century Gothic</vt:lpstr>
      <vt:lpstr>Courier New</vt:lpstr>
      <vt:lpstr>Calibri</vt:lpstr>
      <vt:lpstr>Исполнительная</vt:lpstr>
      <vt:lpstr>Исполнительная</vt:lpstr>
      <vt:lpstr>Банковская гарантия</vt:lpstr>
      <vt:lpstr>Слайд 2</vt:lpstr>
      <vt:lpstr>Слайд 3</vt:lpstr>
      <vt:lpstr>Стороны банковской гарантии</vt:lpstr>
      <vt:lpstr>Нормативное регулирование:</vt:lpstr>
      <vt:lpstr>Независимость банковской гарантии</vt:lpstr>
      <vt:lpstr>Виды банковской гарантии:</vt:lpstr>
      <vt:lpstr>  Порядок выдачи банковской гарантии: </vt:lpstr>
      <vt:lpstr>Обязательные условия банковской гарантии:</vt:lpstr>
      <vt:lpstr>Банковская гарантия должна быть выдана в письменной форме. </vt:lpstr>
      <vt:lpstr>Исполнение банковской гарантии</vt:lpstr>
      <vt:lpstr>Случаи отказа в платеже по банковской гарантии: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Банковская гарантия</dc:title>
  <dc:creator>ауриелла</dc:creator>
  <cp:lastModifiedBy>www</cp:lastModifiedBy>
  <cp:revision>12</cp:revision>
  <dcterms:created xsi:type="dcterms:W3CDTF">2015-04-06T17:42:58Z</dcterms:created>
  <dcterms:modified xsi:type="dcterms:W3CDTF">2016-05-28T08:06:03Z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